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512" r:id="rId39"/>
    <p:sldId id="274" r:id="rId40"/>
    <p:sldId id="283" r:id="rId41"/>
    <p:sldId id="493" r:id="rId42"/>
    <p:sldId id="459" r:id="rId43"/>
    <p:sldId id="481" r:id="rId44"/>
    <p:sldId id="482" r:id="rId45"/>
    <p:sldId id="513" r:id="rId46"/>
    <p:sldId id="514" r:id="rId47"/>
    <p:sldId id="515" r:id="rId48"/>
    <p:sldId id="516" r:id="rId49"/>
    <p:sldId id="487" r:id="rId50"/>
    <p:sldId id="489" r:id="rId51"/>
    <p:sldId id="488" r:id="rId52"/>
    <p:sldId id="490" r:id="rId53"/>
    <p:sldId id="496" r:id="rId54"/>
    <p:sldId id="498" r:id="rId55"/>
    <p:sldId id="520" r:id="rId56"/>
    <p:sldId id="501" r:id="rId57"/>
    <p:sldId id="500" r:id="rId58"/>
    <p:sldId id="502" r:id="rId59"/>
    <p:sldId id="505" r:id="rId60"/>
    <p:sldId id="497" r:id="rId61"/>
    <p:sldId id="504" r:id="rId62"/>
    <p:sldId id="503" r:id="rId63"/>
    <p:sldId id="275" r:id="rId64"/>
    <p:sldId id="276" r:id="rId65"/>
    <p:sldId id="517" r:id="rId66"/>
    <p:sldId id="277" r:id="rId67"/>
    <p:sldId id="279" r:id="rId68"/>
    <p:sldId id="280" r:id="rId69"/>
    <p:sldId id="511" r:id="rId70"/>
    <p:sldId id="281" r:id="rId71"/>
    <p:sldId id="434" r:id="rId72"/>
    <p:sldId id="433" r:id="rId73"/>
    <p:sldId id="435" r:id="rId74"/>
    <p:sldId id="436" r:id="rId75"/>
    <p:sldId id="437" r:id="rId76"/>
    <p:sldId id="438" r:id="rId77"/>
    <p:sldId id="432" r:id="rId78"/>
    <p:sldId id="427" r:id="rId79"/>
    <p:sldId id="440" r:id="rId80"/>
    <p:sldId id="443" r:id="rId81"/>
    <p:sldId id="444" r:id="rId82"/>
    <p:sldId id="445" r:id="rId83"/>
    <p:sldId id="352" r:id="rId84"/>
    <p:sldId id="285"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64"/>
    <p:restoredTop sz="81914"/>
  </p:normalViewPr>
  <p:slideViewPr>
    <p:cSldViewPr snapToGrid="0">
      <p:cViewPr varScale="1">
        <p:scale>
          <a:sx n="92" d="100"/>
          <a:sy n="92" d="100"/>
        </p:scale>
        <p:origin x="200"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44</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45</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46</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47</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48</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program to check if a character ('p') is already upper case.  If it is not upper case, we add 0x20 to the ASCII value to convert it to upper case.  At the end of the program, X2 contains the upper-case value whether the initial value was an upper- or lower-case letter.  The result in X2 is 'P' (upper-case)</a:t>
            </a:r>
          </a:p>
        </p:txBody>
      </p:sp>
      <p:sp>
        <p:nvSpPr>
          <p:cNvPr id="4" name="Slide Number Placeholder 3"/>
          <p:cNvSpPr>
            <a:spLocks noGrp="1"/>
          </p:cNvSpPr>
          <p:nvPr>
            <p:ph type="sldNum" sz="quarter" idx="5"/>
          </p:nvPr>
        </p:nvSpPr>
        <p:spPr/>
        <p:txBody>
          <a:bodyPr/>
          <a:lstStyle/>
          <a:p>
            <a:fld id="{E556CA6E-FF8B-CA4B-9680-EA2F986E67B7}" type="slidenum">
              <a:rPr lang="en-US" smtClean="0"/>
              <a:t>57</a:t>
            </a:fld>
            <a:endParaRPr lang="en-US"/>
          </a:p>
        </p:txBody>
      </p:sp>
    </p:spTree>
    <p:extLst>
      <p:ext uri="{BB962C8B-B14F-4D97-AF65-F5344CB8AC3E}">
        <p14:creationId xmlns:p14="http://schemas.microsoft.com/office/powerpoint/2010/main" val="290766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to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58</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but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6502 and Intel 4004</a:t>
            </a:r>
          </a:p>
          <a:p>
            <a:r>
              <a:rPr lang="en-US" dirty="0"/>
              <a:t>The CDC6504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CDC6504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modern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6"/>
            <a:ext cx="6096000" cy="1046364"/>
          </a:xfrm>
        </p:spPr>
        <p:txBody>
          <a:bodyPr>
            <a:normAutofit/>
          </a:bodyPr>
          <a:lstStyle/>
          <a:p>
            <a:r>
              <a:rPr lang="en-US" sz="2400" dirty="0"/>
              <a:t>Launched in 1975 and cost $25</a:t>
            </a:r>
          </a:p>
          <a:p>
            <a:r>
              <a:rPr lang="en-US" sz="2400" dirty="0"/>
              <a:t>4,528 NMOS Transistors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5"/>
            <a:ext cx="10515600" cy="1045912"/>
          </a:xfrm>
        </p:spPr>
        <p:txBody>
          <a:bodyPr/>
          <a:lstStyle/>
          <a:p>
            <a:r>
              <a:rPr lang="en-US" dirty="0"/>
              <a:t>Assembly language is easier to read and translates directly to binary machine language</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169965061"/>
              </p:ext>
            </p:extLst>
          </p:nvPr>
        </p:nvGraphicFramePr>
        <p:xfrm>
          <a:off x="1842484" y="3006474"/>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060620"/>
          </a:xfrm>
        </p:spPr>
        <p:txBody>
          <a:bodyPr/>
          <a:lstStyle/>
          <a:p>
            <a:r>
              <a:rPr lang="en-US" dirty="0"/>
              <a:t>To do conditional execution we use a compare instruction which sets a comparison flag (CMP)</a:t>
            </a:r>
          </a:p>
          <a:p>
            <a:r>
              <a:rPr lang="en-US" dirty="0"/>
              <a:t>Then in the following instruction we do a conditional jump to an address in instruction memory based on the latest comparison result</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1A2EDD29-F26A-5705-7122-4E0463604347}"/>
              </a:ext>
            </a:extLst>
          </p:cNvPr>
          <p:cNvGraphicFramePr>
            <a:graphicFrameLocks noGrp="1"/>
          </p:cNvGraphicFramePr>
          <p:nvPr>
            <p:extLst>
              <p:ext uri="{D42A27DB-BD31-4B8C-83A1-F6EECF244321}">
                <p14:modId xmlns:p14="http://schemas.microsoft.com/office/powerpoint/2010/main" val="2190167643"/>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1AD3-6DDE-06AB-D13E-50DBD72EA297}"/>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5BA772-AE5E-AE7B-A1A6-B0A71BC3B173}"/>
              </a:ext>
            </a:extLst>
          </p:cNvPr>
          <p:cNvGraphicFramePr>
            <a:graphicFrameLocks noGrp="1"/>
          </p:cNvGraphicFramePr>
          <p:nvPr>
            <p:extLst>
              <p:ext uri="{D42A27DB-BD31-4B8C-83A1-F6EECF244321}">
                <p14:modId xmlns:p14="http://schemas.microsoft.com/office/powerpoint/2010/main" val="947355048"/>
              </p:ext>
            </p:extLst>
          </p:nvPr>
        </p:nvGraphicFramePr>
        <p:xfrm>
          <a:off x="674340" y="414617"/>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
        <p:nvSpPr>
          <p:cNvPr id="5" name="Rectangle 4">
            <a:extLst>
              <a:ext uri="{FF2B5EF4-FFF2-40B4-BE49-F238E27FC236}">
                <a16:creationId xmlns:a16="http://schemas.microsoft.com/office/drawing/2014/main" id="{ADF9D46D-E330-3C1E-12C8-DBF4D48529AA}"/>
              </a:ext>
            </a:extLst>
          </p:cNvPr>
          <p:cNvSpPr/>
          <p:nvPr/>
        </p:nvSpPr>
        <p:spPr>
          <a:xfrm>
            <a:off x="1983864" y="30345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BD02C453-6117-513C-3447-D9DA7288417D}"/>
              </a:ext>
            </a:extLst>
          </p:cNvPr>
          <p:cNvSpPr txBox="1"/>
          <p:nvPr/>
        </p:nvSpPr>
        <p:spPr>
          <a:xfrm>
            <a:off x="894316" y="309152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43F4446C-9C2C-8334-579B-6F7BB287EF25}"/>
              </a:ext>
            </a:extLst>
          </p:cNvPr>
          <p:cNvSpPr/>
          <p:nvPr/>
        </p:nvSpPr>
        <p:spPr>
          <a:xfrm>
            <a:off x="1983862" y="36827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9DDF45B8-9053-2C7D-7E75-E1E2BFE3A36F}"/>
              </a:ext>
            </a:extLst>
          </p:cNvPr>
          <p:cNvSpPr txBox="1"/>
          <p:nvPr/>
        </p:nvSpPr>
        <p:spPr>
          <a:xfrm>
            <a:off x="882018" y="373969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00CE9764-465B-DD92-EFF9-023249C87425}"/>
              </a:ext>
            </a:extLst>
          </p:cNvPr>
          <p:cNvSpPr txBox="1"/>
          <p:nvPr/>
        </p:nvSpPr>
        <p:spPr>
          <a:xfrm>
            <a:off x="3851188" y="3087882"/>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7CAE9867-99C2-0D44-2591-F53BAC349DCB}"/>
              </a:ext>
            </a:extLst>
          </p:cNvPr>
          <p:cNvSpPr txBox="1"/>
          <p:nvPr/>
        </p:nvSpPr>
        <p:spPr>
          <a:xfrm>
            <a:off x="3851188" y="37360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04B22261-75C9-742B-6C35-2151F0AFDA82}"/>
              </a:ext>
            </a:extLst>
          </p:cNvPr>
          <p:cNvSpPr/>
          <p:nvPr/>
        </p:nvSpPr>
        <p:spPr>
          <a:xfrm>
            <a:off x="2017606" y="43658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9F8E7EB2-E59D-03C1-AF9B-9ED92F66A438}"/>
              </a:ext>
            </a:extLst>
          </p:cNvPr>
          <p:cNvSpPr txBox="1"/>
          <p:nvPr/>
        </p:nvSpPr>
        <p:spPr>
          <a:xfrm>
            <a:off x="928058" y="44227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6D0D6E74-5BDF-3EC4-7607-32F3F849352F}"/>
              </a:ext>
            </a:extLst>
          </p:cNvPr>
          <p:cNvSpPr/>
          <p:nvPr/>
        </p:nvSpPr>
        <p:spPr>
          <a:xfrm>
            <a:off x="2017604" y="50140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C53B10E8-9DA8-1DB4-2F73-CEB227A4122D}"/>
              </a:ext>
            </a:extLst>
          </p:cNvPr>
          <p:cNvSpPr txBox="1"/>
          <p:nvPr/>
        </p:nvSpPr>
        <p:spPr>
          <a:xfrm>
            <a:off x="915760" y="50709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224EC3CC-3A4B-0B9C-8C15-0D136721349E}"/>
              </a:ext>
            </a:extLst>
          </p:cNvPr>
          <p:cNvSpPr txBox="1"/>
          <p:nvPr/>
        </p:nvSpPr>
        <p:spPr>
          <a:xfrm>
            <a:off x="3884930" y="4419150"/>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8745DE2D-3D01-F800-7CF3-9E1B745AAD85}"/>
              </a:ext>
            </a:extLst>
          </p:cNvPr>
          <p:cNvSpPr txBox="1"/>
          <p:nvPr/>
        </p:nvSpPr>
        <p:spPr>
          <a:xfrm>
            <a:off x="3884930" y="5067325"/>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DB817B74-3422-7989-1B5E-B510CD398354}"/>
              </a:ext>
            </a:extLst>
          </p:cNvPr>
          <p:cNvSpPr/>
          <p:nvPr/>
        </p:nvSpPr>
        <p:spPr>
          <a:xfrm>
            <a:off x="7378695" y="29583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CACC2388-BCA4-214B-8F96-CA63A6BC75FF}"/>
              </a:ext>
            </a:extLst>
          </p:cNvPr>
          <p:cNvSpPr txBox="1"/>
          <p:nvPr/>
        </p:nvSpPr>
        <p:spPr>
          <a:xfrm>
            <a:off x="6289147" y="3015321"/>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3C3B9600-4368-EF6C-6A4D-B5099B46AD00}"/>
              </a:ext>
            </a:extLst>
          </p:cNvPr>
          <p:cNvSpPr/>
          <p:nvPr/>
        </p:nvSpPr>
        <p:spPr>
          <a:xfrm>
            <a:off x="7378693" y="36065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2A00E967-D26E-8033-E5E0-F72DC73AE1C7}"/>
              </a:ext>
            </a:extLst>
          </p:cNvPr>
          <p:cNvSpPr txBox="1"/>
          <p:nvPr/>
        </p:nvSpPr>
        <p:spPr>
          <a:xfrm>
            <a:off x="6276849" y="3663496"/>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B2E0A565-FD4B-902E-CE1C-093236DBC6CD}"/>
              </a:ext>
            </a:extLst>
          </p:cNvPr>
          <p:cNvSpPr txBox="1"/>
          <p:nvPr/>
        </p:nvSpPr>
        <p:spPr>
          <a:xfrm>
            <a:off x="9246019" y="301168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1A248D85-F016-5287-D52F-B5820A49F1E7}"/>
              </a:ext>
            </a:extLst>
          </p:cNvPr>
          <p:cNvSpPr txBox="1"/>
          <p:nvPr/>
        </p:nvSpPr>
        <p:spPr>
          <a:xfrm>
            <a:off x="9246019" y="36598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46F72F86-B717-1E1B-EBFA-D5FFFB57350C}"/>
              </a:ext>
            </a:extLst>
          </p:cNvPr>
          <p:cNvSpPr/>
          <p:nvPr/>
        </p:nvSpPr>
        <p:spPr>
          <a:xfrm>
            <a:off x="7412437" y="42896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02F38AD6-E17E-E788-B26D-B5CDD5F5ACB3}"/>
              </a:ext>
            </a:extLst>
          </p:cNvPr>
          <p:cNvSpPr txBox="1"/>
          <p:nvPr/>
        </p:nvSpPr>
        <p:spPr>
          <a:xfrm>
            <a:off x="6322889" y="43465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8CB01FB-7478-7CD6-7AA4-26282D6191C9}"/>
              </a:ext>
            </a:extLst>
          </p:cNvPr>
          <p:cNvSpPr/>
          <p:nvPr/>
        </p:nvSpPr>
        <p:spPr>
          <a:xfrm>
            <a:off x="7412435" y="49378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7D6A9247-B7AA-C2AA-7C48-2F349B1AC923}"/>
              </a:ext>
            </a:extLst>
          </p:cNvPr>
          <p:cNvSpPr txBox="1"/>
          <p:nvPr/>
        </p:nvSpPr>
        <p:spPr>
          <a:xfrm>
            <a:off x="6310591" y="49947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C6F4F8F8-CE2F-639A-325C-6F16484BC01C}"/>
              </a:ext>
            </a:extLst>
          </p:cNvPr>
          <p:cNvSpPr txBox="1"/>
          <p:nvPr/>
        </p:nvSpPr>
        <p:spPr>
          <a:xfrm>
            <a:off x="9279761" y="4342950"/>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DA73A7DA-A49B-12B2-7B32-5D0B7CB51EA2}"/>
              </a:ext>
            </a:extLst>
          </p:cNvPr>
          <p:cNvSpPr txBox="1"/>
          <p:nvPr/>
        </p:nvSpPr>
        <p:spPr>
          <a:xfrm>
            <a:off x="9279761" y="4991125"/>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43FDAD20-50A0-B165-A7DF-A9FB6961E658}"/>
              </a:ext>
            </a:extLst>
          </p:cNvPr>
          <p:cNvSpPr/>
          <p:nvPr/>
        </p:nvSpPr>
        <p:spPr>
          <a:xfrm>
            <a:off x="7424733" y="556761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E42A7272-B0FA-2F6D-B8F7-28220120F680}"/>
              </a:ext>
            </a:extLst>
          </p:cNvPr>
          <p:cNvSpPr txBox="1"/>
          <p:nvPr/>
        </p:nvSpPr>
        <p:spPr>
          <a:xfrm>
            <a:off x="6322889" y="562455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2E0D102F-F075-2BD4-4341-9011FE816477}"/>
              </a:ext>
            </a:extLst>
          </p:cNvPr>
          <p:cNvSpPr txBox="1"/>
          <p:nvPr/>
        </p:nvSpPr>
        <p:spPr>
          <a:xfrm>
            <a:off x="9292059" y="5620915"/>
            <a:ext cx="2646878"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Halt (X2 is 'P')</a:t>
            </a:r>
          </a:p>
        </p:txBody>
      </p:sp>
    </p:spTree>
    <p:extLst>
      <p:ext uri="{BB962C8B-B14F-4D97-AF65-F5344CB8AC3E}">
        <p14:creationId xmlns:p14="http://schemas.microsoft.com/office/powerpoint/2010/main" val="2189387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7F4D11F-315F-C25C-4043-CC77CA48FDAF}"/>
              </a:ext>
            </a:extLst>
          </p:cNvPr>
          <p:cNvGrpSpPr/>
          <p:nvPr/>
        </p:nvGrpSpPr>
        <p:grpSpPr>
          <a:xfrm>
            <a:off x="1284212" y="528054"/>
            <a:ext cx="4958820" cy="4956131"/>
            <a:chOff x="691518" y="424011"/>
            <a:chExt cx="5845172" cy="5842002"/>
          </a:xfrm>
        </p:grpSpPr>
        <p:sp>
          <p:nvSpPr>
            <p:cNvPr id="5" name="Rectangle 4">
              <a:extLst>
                <a:ext uri="{FF2B5EF4-FFF2-40B4-BE49-F238E27FC236}">
                  <a16:creationId xmlns:a16="http://schemas.microsoft.com/office/drawing/2014/main" id="{132466CB-5C9E-0D90-F4CA-1310DA413D43}"/>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749856" y="579438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&lt; ?</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X2 – 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a:bodyPr>
          <a:lstStyle/>
          <a:p>
            <a:r>
              <a:rPr lang="en-US" dirty="0"/>
              <a:t>No need to compute addresses by hand</a:t>
            </a:r>
          </a:p>
        </p:txBody>
      </p:sp>
      <p:sp>
        <p:nvSpPr>
          <p:cNvPr id="5" name="TextBox 4">
            <a:extLst>
              <a:ext uri="{FF2B5EF4-FFF2-40B4-BE49-F238E27FC236}">
                <a16:creationId xmlns:a16="http://schemas.microsoft.com/office/drawing/2014/main" id="{E911F477-7132-1E79-9DE6-872A7C2BA91C}"/>
              </a:ext>
            </a:extLst>
          </p:cNvPr>
          <p:cNvSpPr txBox="1"/>
          <p:nvPr/>
        </p:nvSpPr>
        <p:spPr>
          <a:xfrm>
            <a:off x="2003389" y="3178733"/>
            <a:ext cx="2876550" cy="2308324"/>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SET X2, 'p'</a:t>
            </a:r>
          </a:p>
          <a:p>
            <a:r>
              <a:rPr lang="en-US" sz="2400" b="1" dirty="0">
                <a:latin typeface="Courier New" panose="02070309020205020404" pitchFamily="49" charset="0"/>
                <a:cs typeface="Courier New" panose="02070309020205020404" pitchFamily="49" charset="0"/>
              </a:rPr>
              <a:t>CMP X2, 'a'</a:t>
            </a:r>
          </a:p>
          <a:p>
            <a:r>
              <a:rPr lang="en-US" sz="2400" b="1" dirty="0">
                <a:latin typeface="Courier New" panose="02070309020205020404" pitchFamily="49" charset="0"/>
                <a:cs typeface="Courier New" panose="02070309020205020404" pitchFamily="49" charset="0"/>
              </a:rPr>
              <a:t>JL </a:t>
            </a:r>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SUB X2, 0x20</a:t>
            </a:r>
          </a:p>
          <a:p>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HALT</a:t>
            </a:r>
          </a:p>
        </p:txBody>
      </p:sp>
      <p:grpSp>
        <p:nvGrpSpPr>
          <p:cNvPr id="6" name="Group 5">
            <a:extLst>
              <a:ext uri="{FF2B5EF4-FFF2-40B4-BE49-F238E27FC236}">
                <a16:creationId xmlns:a16="http://schemas.microsoft.com/office/drawing/2014/main" id="{E472F471-711A-70F0-A7DD-64B1B19B072E}"/>
              </a:ext>
            </a:extLst>
          </p:cNvPr>
          <p:cNvGrpSpPr/>
          <p:nvPr/>
        </p:nvGrpSpPr>
        <p:grpSpPr>
          <a:xfrm>
            <a:off x="6349470" y="950934"/>
            <a:ext cx="4958820" cy="4956131"/>
            <a:chOff x="691518" y="424011"/>
            <a:chExt cx="5845172" cy="5842002"/>
          </a:xfrm>
        </p:grpSpPr>
        <p:sp>
          <p:nvSpPr>
            <p:cNvPr id="7" name="Rectangle 6">
              <a:extLst>
                <a:ext uri="{FF2B5EF4-FFF2-40B4-BE49-F238E27FC236}">
                  <a16:creationId xmlns:a16="http://schemas.microsoft.com/office/drawing/2014/main" id="{813017C4-AC05-83CE-9C83-C82376E75BDE}"/>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8" name="TextBox 7">
              <a:extLst>
                <a:ext uri="{FF2B5EF4-FFF2-40B4-BE49-F238E27FC236}">
                  <a16:creationId xmlns:a16="http://schemas.microsoft.com/office/drawing/2014/main" id="{CD9ED386-091F-5562-50F5-E6BE43B67C2C}"/>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3CD6E17F-358C-55D3-629D-FDF5E6EF23DF}"/>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10" name="TextBox 9">
              <a:extLst>
                <a:ext uri="{FF2B5EF4-FFF2-40B4-BE49-F238E27FC236}">
                  <a16:creationId xmlns:a16="http://schemas.microsoft.com/office/drawing/2014/main" id="{E240973B-B5E9-AAF3-D8F7-32DBF9774218}"/>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EAD7C245-5530-05BE-81C8-5470B3D8CD0F}"/>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2" name="TextBox 11">
              <a:extLst>
                <a:ext uri="{FF2B5EF4-FFF2-40B4-BE49-F238E27FC236}">
                  <a16:creationId xmlns:a16="http://schemas.microsoft.com/office/drawing/2014/main" id="{B8D0243A-9AB5-D658-8E82-860C4AE11A0C}"/>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3" name="Rectangle 12">
              <a:extLst>
                <a:ext uri="{FF2B5EF4-FFF2-40B4-BE49-F238E27FC236}">
                  <a16:creationId xmlns:a16="http://schemas.microsoft.com/office/drawing/2014/main" id="{8A979878-7116-4080-D755-38F0127AEB74}"/>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4" name="TextBox 13">
              <a:extLst>
                <a:ext uri="{FF2B5EF4-FFF2-40B4-BE49-F238E27FC236}">
                  <a16:creationId xmlns:a16="http://schemas.microsoft.com/office/drawing/2014/main" id="{1E503E01-0CDA-1179-310C-5DBE9718C7F1}"/>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18CA27DD-ED11-E3D3-BC22-231E668B1A25}"/>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6" name="TextBox 15">
              <a:extLst>
                <a:ext uri="{FF2B5EF4-FFF2-40B4-BE49-F238E27FC236}">
                  <a16:creationId xmlns:a16="http://schemas.microsoft.com/office/drawing/2014/main" id="{A50DA355-2621-D106-4BC1-25B8D1DD5A9D}"/>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A9CCDC8-4797-F10F-22A0-9174590B0F28}"/>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8" name="TextBox 17">
              <a:extLst>
                <a:ext uri="{FF2B5EF4-FFF2-40B4-BE49-F238E27FC236}">
                  <a16:creationId xmlns:a16="http://schemas.microsoft.com/office/drawing/2014/main" id="{DD9096FD-256E-9D06-BFFB-3CB63D815ED5}"/>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9" name="Rectangle 18">
              <a:extLst>
                <a:ext uri="{FF2B5EF4-FFF2-40B4-BE49-F238E27FC236}">
                  <a16:creationId xmlns:a16="http://schemas.microsoft.com/office/drawing/2014/main" id="{C8AC3DA3-EDF5-6B36-AAF9-196A738AD4A5}"/>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20" name="TextBox 19">
              <a:extLst>
                <a:ext uri="{FF2B5EF4-FFF2-40B4-BE49-F238E27FC236}">
                  <a16:creationId xmlns:a16="http://schemas.microsoft.com/office/drawing/2014/main" id="{5C5DCED4-0B9C-AD17-9000-ABEB0E10A87F}"/>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1" name="Rectangle 20">
              <a:extLst>
                <a:ext uri="{FF2B5EF4-FFF2-40B4-BE49-F238E27FC236}">
                  <a16:creationId xmlns:a16="http://schemas.microsoft.com/office/drawing/2014/main" id="{2800E3F8-1B7B-EEF7-8A1D-C2CBB816485F}"/>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00101010</a:t>
              </a:r>
            </a:p>
          </p:txBody>
        </p:sp>
        <p:sp>
          <p:nvSpPr>
            <p:cNvPr id="22" name="TextBox 21">
              <a:extLst>
                <a:ext uri="{FF2B5EF4-FFF2-40B4-BE49-F238E27FC236}">
                  <a16:creationId xmlns:a16="http://schemas.microsoft.com/office/drawing/2014/main" id="{23F2835E-06EF-BEFD-DAD2-73E82C015010}"/>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3" name="TextBox 22">
              <a:extLst>
                <a:ext uri="{FF2B5EF4-FFF2-40B4-BE49-F238E27FC236}">
                  <a16:creationId xmlns:a16="http://schemas.microsoft.com/office/drawing/2014/main" id="{651442D1-9D08-1529-47DF-4513B6ED0F8D}"/>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a:t>
              </a:r>
              <a:r>
                <a:rPr lang="en-US" b="1" dirty="0">
                  <a:solidFill>
                    <a:srgbClr val="FF0000"/>
                  </a:solidFill>
                  <a:latin typeface="Courier New" panose="02070309020205020404" pitchFamily="49" charset="0"/>
                  <a:cs typeface="Courier New" panose="02070309020205020404" pitchFamily="49" charset="0"/>
                </a:rPr>
                <a:t>0x08</a:t>
              </a:r>
            </a:p>
          </p:txBody>
        </p:sp>
        <p:sp>
          <p:nvSpPr>
            <p:cNvPr id="24" name="TextBox 23">
              <a:extLst>
                <a:ext uri="{FF2B5EF4-FFF2-40B4-BE49-F238E27FC236}">
                  <a16:creationId xmlns:a16="http://schemas.microsoft.com/office/drawing/2014/main" id="{CFA17A99-39B8-3E08-3ED5-F271E7A78059}"/>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t>
              </a:r>
              <a:r>
                <a:rPr lang="en-US" b="1" dirty="0">
                  <a:solidFill>
                    <a:srgbClr val="FF0000"/>
                  </a:solidFill>
                  <a:latin typeface="Courier New" panose="02070309020205020404" pitchFamily="49" charset="0"/>
                  <a:cs typeface="Courier New" panose="02070309020205020404" pitchFamily="49" charset="0"/>
                </a:rPr>
                <a:t>0x08</a:t>
              </a:r>
              <a:r>
                <a:rPr lang="en-US" b="1" dirty="0">
                  <a:latin typeface="Courier New" panose="02070309020205020404" pitchFamily="49" charset="0"/>
                  <a:cs typeface="Courier New" panose="02070309020205020404" pitchFamily="49" charset="0"/>
                </a:rPr>
                <a:t>)</a:t>
              </a:r>
            </a:p>
          </p:txBody>
        </p:sp>
        <p:sp>
          <p:nvSpPr>
            <p:cNvPr id="25" name="Rectangle 24">
              <a:extLst>
                <a:ext uri="{FF2B5EF4-FFF2-40B4-BE49-F238E27FC236}">
                  <a16:creationId xmlns:a16="http://schemas.microsoft.com/office/drawing/2014/main" id="{F4A2D872-8232-CBE9-4928-1A94F59FFA47}"/>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6" name="TextBox 25">
              <a:extLst>
                <a:ext uri="{FF2B5EF4-FFF2-40B4-BE49-F238E27FC236}">
                  <a16:creationId xmlns:a16="http://schemas.microsoft.com/office/drawing/2014/main" id="{7FDDCD50-EBB4-802E-F9DC-9A4F3955594C}"/>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7" name="Rectangle 26">
              <a:extLst>
                <a:ext uri="{FF2B5EF4-FFF2-40B4-BE49-F238E27FC236}">
                  <a16:creationId xmlns:a16="http://schemas.microsoft.com/office/drawing/2014/main" id="{6F4F89CE-B59C-6DDF-E562-F73C48E71341}"/>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8" name="TextBox 27">
              <a:extLst>
                <a:ext uri="{FF2B5EF4-FFF2-40B4-BE49-F238E27FC236}">
                  <a16:creationId xmlns:a16="http://schemas.microsoft.com/office/drawing/2014/main" id="{50E36130-0DAE-F173-3068-CBD6D57406AA}"/>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9" name="TextBox 28">
              <a:extLst>
                <a:ext uri="{FF2B5EF4-FFF2-40B4-BE49-F238E27FC236}">
                  <a16:creationId xmlns:a16="http://schemas.microsoft.com/office/drawing/2014/main" id="{D4A580F8-17D4-4853-C04C-C548F689F634}"/>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30" name="TextBox 29">
              <a:extLst>
                <a:ext uri="{FF2B5EF4-FFF2-40B4-BE49-F238E27FC236}">
                  <a16:creationId xmlns:a16="http://schemas.microsoft.com/office/drawing/2014/main" id="{9281D44E-171A-DCFD-5FCA-C9F19B06A47E}"/>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1" name="Rectangle 30">
              <a:extLst>
                <a:ext uri="{FF2B5EF4-FFF2-40B4-BE49-F238E27FC236}">
                  <a16:creationId xmlns:a16="http://schemas.microsoft.com/office/drawing/2014/main" id="{448FB62B-F337-364F-D22A-9BE9D81FCDBF}"/>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2" name="TextBox 31">
              <a:extLst>
                <a:ext uri="{FF2B5EF4-FFF2-40B4-BE49-F238E27FC236}">
                  <a16:creationId xmlns:a16="http://schemas.microsoft.com/office/drawing/2014/main" id="{4A046520-638B-1F7C-4F2C-CFA1225444C7}"/>
                </a:ext>
              </a:extLst>
            </p:cNvPr>
            <p:cNvSpPr txBox="1"/>
            <p:nvPr/>
          </p:nvSpPr>
          <p:spPr>
            <a:xfrm>
              <a:off x="749856" y="5794386"/>
              <a:ext cx="943252" cy="471627"/>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3" name="TextBox 32">
              <a:extLst>
                <a:ext uri="{FF2B5EF4-FFF2-40B4-BE49-F238E27FC236}">
                  <a16:creationId xmlns:a16="http://schemas.microsoft.com/office/drawing/2014/main" id="{039D7E34-A6B6-89B4-9869-0840178DC2C6}"/>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Tree>
    <p:extLst>
      <p:ext uri="{BB962C8B-B14F-4D97-AF65-F5344CB8AC3E}">
        <p14:creationId xmlns:p14="http://schemas.microsoft.com/office/powerpoint/2010/main" val="144215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into the Program Counter (PC) register</a:t>
            </a:r>
          </a:p>
          <a:p>
            <a:r>
              <a:rPr lang="en-US" dirty="0"/>
              <a:t>A conditional jump is a conditional set of the PC register</a:t>
            </a:r>
          </a:p>
        </p:txBody>
      </p:sp>
      <p:graphicFrame>
        <p:nvGraphicFramePr>
          <p:cNvPr id="6" name="Table 5">
            <a:extLst>
              <a:ext uri="{FF2B5EF4-FFF2-40B4-BE49-F238E27FC236}">
                <a16:creationId xmlns:a16="http://schemas.microsoft.com/office/drawing/2014/main" id="{A4656BDF-1DC3-2D7A-4612-C41F8F0377D7}"/>
              </a:ext>
            </a:extLst>
          </p:cNvPr>
          <p:cNvGraphicFramePr>
            <a:graphicFrameLocks noGrp="1"/>
          </p:cNvGraphicFramePr>
          <p:nvPr>
            <p:extLst>
              <p:ext uri="{D42A27DB-BD31-4B8C-83A1-F6EECF244321}">
                <p14:modId xmlns:p14="http://schemas.microsoft.com/office/powerpoint/2010/main" val="2396923924"/>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8562578" y="1144587"/>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2155789" y="2438907"/>
            <a:ext cx="2876550" cy="3046988"/>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ZERO X0</a:t>
            </a:r>
          </a:p>
          <a:p>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latin typeface="Courier New" panose="02070309020205020404" pitchFamily="49" charset="0"/>
                <a:cs typeface="Courier New" panose="02070309020205020404" pitchFamily="49" charset="0"/>
              </a:rPr>
              <a:t>CMP X0, 5</a:t>
            </a:r>
          </a:p>
          <a:p>
            <a:r>
              <a:rPr lang="en-US" sz="2400" b="1" dirty="0">
                <a:latin typeface="Courier New" panose="02070309020205020404" pitchFamily="49" charset="0"/>
                <a:cs typeface="Courier New" panose="02070309020205020404" pitchFamily="49" charset="0"/>
              </a:rPr>
              <a:t>JE </a:t>
            </a:r>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INC X0</a:t>
            </a:r>
          </a:p>
          <a:p>
            <a:r>
              <a:rPr lang="en-US" sz="2400" b="1" dirty="0">
                <a:latin typeface="Courier New" panose="02070309020205020404" pitchFamily="49" charset="0"/>
                <a:cs typeface="Courier New" panose="02070309020205020404" pitchFamily="49" charset="0"/>
              </a:rPr>
              <a:t>JP </a:t>
            </a:r>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7177256" y="663905"/>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0261137" y="20345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7177256" y="1499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5</a:t>
            </a:r>
          </a:p>
        </p:txBody>
      </p:sp>
      <p:sp>
        <p:nvSpPr>
          <p:cNvPr id="10" name="Shape 573">
            <a:extLst>
              <a:ext uri="{FF2B5EF4-FFF2-40B4-BE49-F238E27FC236}">
                <a16:creationId xmlns:a16="http://schemas.microsoft.com/office/drawing/2014/main" id="{1E62EF70-9A5F-F721-50EA-8DCED5EEF3C8}"/>
              </a:ext>
            </a:extLst>
          </p:cNvPr>
          <p:cNvSpPr/>
          <p:nvPr/>
        </p:nvSpPr>
        <p:spPr>
          <a:xfrm>
            <a:off x="7209627" y="2303200"/>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 ?</a:t>
            </a:r>
          </a:p>
        </p:txBody>
      </p:sp>
      <p:sp>
        <p:nvSpPr>
          <p:cNvPr id="12" name="Shape 570">
            <a:extLst>
              <a:ext uri="{FF2B5EF4-FFF2-40B4-BE49-F238E27FC236}">
                <a16:creationId xmlns:a16="http://schemas.microsoft.com/office/drawing/2014/main" id="{B77D2B65-B5B3-2083-890C-28CC4B87E6D3}"/>
              </a:ext>
            </a:extLst>
          </p:cNvPr>
          <p:cNvSpPr txBox="1"/>
          <p:nvPr/>
        </p:nvSpPr>
        <p:spPr>
          <a:xfrm>
            <a:off x="7177256" y="42827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7177256" y="5132139"/>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sp>
        <p:nvSpPr>
          <p:cNvPr id="18" name="Shape 589">
            <a:extLst>
              <a:ext uri="{FF2B5EF4-FFF2-40B4-BE49-F238E27FC236}">
                <a16:creationId xmlns:a16="http://schemas.microsoft.com/office/drawing/2014/main" id="{FAE0F0D9-A137-7D1F-DA3B-320A1E534671}"/>
              </a:ext>
            </a:extLst>
          </p:cNvPr>
          <p:cNvSpPr txBox="1"/>
          <p:nvPr/>
        </p:nvSpPr>
        <p:spPr>
          <a:xfrm>
            <a:off x="8908637" y="29074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7177256" y="3472478"/>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X0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7177256" y="1780643"/>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9941843" y="2643447"/>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graphicFrame>
        <p:nvGraphicFramePr>
          <p:cNvPr id="5" name="Table 4">
            <a:extLst>
              <a:ext uri="{FF2B5EF4-FFF2-40B4-BE49-F238E27FC236}">
                <a16:creationId xmlns:a16="http://schemas.microsoft.com/office/drawing/2014/main" id="{640C7A62-69B9-4778-CA59-FA312F90F895}"/>
              </a:ext>
            </a:extLst>
          </p:cNvPr>
          <p:cNvGraphicFramePr>
            <a:graphicFrameLocks noGrp="1"/>
          </p:cNvGraphicFramePr>
          <p:nvPr>
            <p:extLst>
              <p:ext uri="{D42A27DB-BD31-4B8C-83A1-F6EECF244321}">
                <p14:modId xmlns:p14="http://schemas.microsoft.com/office/powerpoint/2010/main" val="1498114819"/>
              </p:ext>
            </p:extLst>
          </p:nvPr>
        </p:nvGraphicFramePr>
        <p:xfrm>
          <a:off x="895350" y="1054318"/>
          <a:ext cx="10706099" cy="4749364"/>
        </p:xfrm>
        <a:graphic>
          <a:graphicData uri="http://schemas.openxmlformats.org/drawingml/2006/table">
            <a:tbl>
              <a:tblPr firstRow="1">
                <a:tableStyleId>{3C2FFA5D-87B4-456A-9821-1D502468CF0F}</a:tableStyleId>
              </a:tblPr>
              <a:tblGrid>
                <a:gridCol w="2017091">
                  <a:extLst>
                    <a:ext uri="{9D8B030D-6E8A-4147-A177-3AD203B41FA5}">
                      <a16:colId xmlns:a16="http://schemas.microsoft.com/office/drawing/2014/main" val="1278626123"/>
                    </a:ext>
                  </a:extLst>
                </a:gridCol>
                <a:gridCol w="2212009">
                  <a:extLst>
                    <a:ext uri="{9D8B030D-6E8A-4147-A177-3AD203B41FA5}">
                      <a16:colId xmlns:a16="http://schemas.microsoft.com/office/drawing/2014/main" val="366928799"/>
                    </a:ext>
                  </a:extLst>
                </a:gridCol>
                <a:gridCol w="6476999">
                  <a:extLst>
                    <a:ext uri="{9D8B030D-6E8A-4147-A177-3AD203B41FA5}">
                      <a16:colId xmlns:a16="http://schemas.microsoft.com/office/drawing/2014/main" val="1272997887"/>
                    </a:ext>
                  </a:extLst>
                </a:gridCol>
              </a:tblGrid>
              <a:tr h="0">
                <a:tc>
                  <a:txBody>
                    <a:bodyPr/>
                    <a:lstStyle/>
                    <a:p>
                      <a:r>
                        <a:rPr lang="en-US"/>
                        <a:t>Assembly</a:t>
                      </a:r>
                    </a:p>
                  </a:txBody>
                  <a:tcPr anchor="ctr"/>
                </a:tc>
                <a:tc>
                  <a:txBody>
                    <a:bodyPr/>
                    <a:lstStyle/>
                    <a:p>
                      <a:r>
                        <a:rPr lang="en-US" dirty="0"/>
                        <a:t>Binary</a:t>
                      </a:r>
                    </a:p>
                  </a:txBody>
                  <a:tcPr anchor="ctr"/>
                </a:tc>
                <a:tc>
                  <a:txBody>
                    <a:bodyPr/>
                    <a:lstStyle/>
                    <a:p>
                      <a:r>
                        <a:rPr lang="en-US" dirty="0"/>
                        <a:t>Description</a:t>
                      </a:r>
                    </a:p>
                  </a:txBody>
                  <a:tcPr anchor="ctr"/>
                </a:tc>
                <a:extLst>
                  <a:ext uri="{0D108BD9-81ED-4DB2-BD59-A6C34878D82A}">
                    <a16:rowId xmlns:a16="http://schemas.microsoft.com/office/drawing/2014/main" val="1299269011"/>
                  </a:ext>
                </a:extLst>
              </a:tr>
              <a:tr h="0">
                <a:tc>
                  <a:txBody>
                    <a:bodyPr/>
                    <a:lstStyle/>
                    <a:p>
                      <a:r>
                        <a:rPr lang="en-US" dirty="0"/>
                        <a:t>HALT</a:t>
                      </a:r>
                    </a:p>
                  </a:txBody>
                  <a:tcPr anchor="ctr"/>
                </a:tc>
                <a:tc>
                  <a:txBody>
                    <a:bodyPr/>
                    <a:lstStyle/>
                    <a:p>
                      <a:r>
                        <a:rPr lang="en-US"/>
                        <a:t>00000000</a:t>
                      </a:r>
                    </a:p>
                  </a:txBody>
                  <a:tcPr anchor="ctr"/>
                </a:tc>
                <a:tc>
                  <a:txBody>
                    <a:bodyPr/>
                    <a:lstStyle/>
                    <a:p>
                      <a:r>
                        <a:rPr lang="en-US" dirty="0"/>
                        <a:t>Stop program execution</a:t>
                      </a:r>
                    </a:p>
                  </a:txBody>
                  <a:tcPr anchor="ctr"/>
                </a:tc>
                <a:extLst>
                  <a:ext uri="{0D108BD9-81ED-4DB2-BD59-A6C34878D82A}">
                    <a16:rowId xmlns:a16="http://schemas.microsoft.com/office/drawing/2014/main" val="3051949193"/>
                  </a:ext>
                </a:extLst>
              </a:tr>
              <a:tr h="0">
                <a:tc>
                  <a:txBody>
                    <a:bodyPr/>
                    <a:lstStyle/>
                    <a:p>
                      <a:r>
                        <a:rPr lang="en-US"/>
                        <a:t>ZERO reg</a:t>
                      </a:r>
                    </a:p>
                  </a:txBody>
                  <a:tcPr anchor="ctr"/>
                </a:tc>
                <a:tc>
                  <a:txBody>
                    <a:bodyPr/>
                    <a:lstStyle/>
                    <a:p>
                      <a:r>
                        <a:rPr lang="en-US" dirty="0"/>
                        <a:t>01000rrr</a:t>
                      </a:r>
                    </a:p>
                  </a:txBody>
                  <a:tcPr anchor="ctr"/>
                </a:tc>
                <a:tc>
                  <a:txBody>
                    <a:bodyPr/>
                    <a:lstStyle/>
                    <a:p>
                      <a:r>
                        <a:rPr lang="en-US"/>
                        <a:t>Set register to zero</a:t>
                      </a:r>
                    </a:p>
                  </a:txBody>
                  <a:tcPr anchor="ctr"/>
                </a:tc>
                <a:extLst>
                  <a:ext uri="{0D108BD9-81ED-4DB2-BD59-A6C34878D82A}">
                    <a16:rowId xmlns:a16="http://schemas.microsoft.com/office/drawing/2014/main" val="2982652656"/>
                  </a:ext>
                </a:extLst>
              </a:tr>
              <a:tr h="0">
                <a:tc>
                  <a:txBody>
                    <a:bodyPr/>
                    <a:lstStyle/>
                    <a:p>
                      <a:r>
                        <a:rPr lang="en-US" dirty="0"/>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2821749562"/>
                  </a:ext>
                </a:extLst>
              </a:tr>
              <a:tr h="0">
                <a:tc>
                  <a:txBody>
                    <a:bodyPr/>
                    <a:lstStyle/>
                    <a:p>
                      <a:r>
                        <a:rPr lang="en-US" dirty="0"/>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1963270912"/>
                  </a:ext>
                </a:extLst>
              </a:tr>
              <a:tr h="0">
                <a:tc>
                  <a:txBody>
                    <a:bodyPr/>
                    <a:lstStyle/>
                    <a:p>
                      <a:r>
                        <a:rPr lang="en-US" sz="1800" dirty="0"/>
                        <a:t>SET reg, value</a:t>
                      </a:r>
                    </a:p>
                  </a:txBody>
                  <a:tcPr marL="90653" marR="90653" marT="45326" marB="45326" anchor="ctr"/>
                </a:tc>
                <a:tc>
                  <a:txBody>
                    <a:bodyPr/>
                    <a:lstStyle/>
                    <a:p>
                      <a:r>
                        <a:rPr lang="en-US" sz="1800" dirty="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2361125822"/>
                  </a:ext>
                </a:extLst>
              </a:tr>
              <a:tr h="0">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a:t>Compare register to immediate value (0-255, 0x00-0xFF, or 'A')</a:t>
                      </a:r>
                    </a:p>
                  </a:txBody>
                  <a:tcPr marL="90653" marR="90653" marT="45326" marB="45326" anchor="ctr"/>
                </a:tc>
                <a:extLst>
                  <a:ext uri="{0D108BD9-81ED-4DB2-BD59-A6C34878D82A}">
                    <a16:rowId xmlns:a16="http://schemas.microsoft.com/office/drawing/2014/main" val="1764804163"/>
                  </a:ext>
                </a:extLst>
              </a:tr>
              <a:tr h="0">
                <a:tc>
                  <a:txBody>
                    <a:bodyPr/>
                    <a:lstStyle/>
                    <a:p>
                      <a:r>
                        <a:rPr lang="en-US" sz="1800" dirty="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a:t>Add immediate value to register (0-255, 0x00-0xFF, or 'A')</a:t>
                      </a:r>
                    </a:p>
                  </a:txBody>
                  <a:tcPr marL="90653" marR="90653" marT="45326" marB="45326" anchor="ctr"/>
                </a:tc>
                <a:extLst>
                  <a:ext uri="{0D108BD9-81ED-4DB2-BD59-A6C34878D82A}">
                    <a16:rowId xmlns:a16="http://schemas.microsoft.com/office/drawing/2014/main" val="35080217"/>
                  </a:ext>
                </a:extLst>
              </a:tr>
              <a:tr h="0">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a:t>Subtract immediate value from register (0-255, 0x00-0xFF, or 'A')</a:t>
                      </a:r>
                    </a:p>
                  </a:txBody>
                  <a:tcPr marL="90653" marR="90653" marT="45326" marB="45326" anchor="ctr"/>
                </a:tc>
                <a:extLst>
                  <a:ext uri="{0D108BD9-81ED-4DB2-BD59-A6C34878D82A}">
                    <a16:rowId xmlns:a16="http://schemas.microsoft.com/office/drawing/2014/main" val="3755094588"/>
                  </a:ext>
                </a:extLst>
              </a:tr>
              <a:tr h="0">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a:t>Jump if CMP == "="</a:t>
                      </a:r>
                    </a:p>
                  </a:txBody>
                  <a:tcPr marL="90653" marR="90653" marT="45326" marB="45326" anchor="ctr"/>
                </a:tc>
                <a:extLst>
                  <a:ext uri="{0D108BD9-81ED-4DB2-BD59-A6C34878D82A}">
                    <a16:rowId xmlns:a16="http://schemas.microsoft.com/office/drawing/2014/main" val="1648579859"/>
                  </a:ext>
                </a:extLst>
              </a:tr>
              <a:tr h="0">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a:t>Jump if CMP == "&lt;"</a:t>
                      </a:r>
                    </a:p>
                  </a:txBody>
                  <a:tcPr marL="90653" marR="90653" marT="45326" marB="45326" anchor="ctr"/>
                </a:tc>
                <a:extLst>
                  <a:ext uri="{0D108BD9-81ED-4DB2-BD59-A6C34878D82A}">
                    <a16:rowId xmlns:a16="http://schemas.microsoft.com/office/drawing/2014/main" val="1768455323"/>
                  </a:ext>
                </a:extLst>
              </a:tr>
              <a:tr h="0">
                <a:tc>
                  <a:txBody>
                    <a:bodyPr/>
                    <a:lstStyle/>
                    <a:p>
                      <a:r>
                        <a:rPr lang="en-US" sz="1800" dirty="0"/>
                        <a:t>JG label/value</a:t>
                      </a:r>
                    </a:p>
                  </a:txBody>
                  <a:tcPr marL="90653" marR="90653" marT="45326" marB="45326" anchor="ctr"/>
                </a:tc>
                <a:tc>
                  <a:txBody>
                    <a:bodyPr/>
                    <a:lstStyle/>
                    <a:p>
                      <a:r>
                        <a:rPr lang="en-US" sz="1800" dirty="0"/>
                        <a:t>10100010 + address</a:t>
                      </a:r>
                    </a:p>
                  </a:txBody>
                  <a:tcPr marL="90653" marR="90653" marT="45326" marB="45326" anchor="ctr"/>
                </a:tc>
                <a:tc>
                  <a:txBody>
                    <a:bodyPr/>
                    <a:lstStyle/>
                    <a:p>
                      <a:r>
                        <a:rPr lang="en-US" sz="1800" dirty="0"/>
                        <a:t>Jump if CMP == "&gt;"</a:t>
                      </a:r>
                    </a:p>
                  </a:txBody>
                  <a:tcPr marL="90653" marR="90653" marT="45326" marB="45326" anchor="ctr"/>
                </a:tc>
                <a:extLst>
                  <a:ext uri="{0D108BD9-81ED-4DB2-BD59-A6C34878D82A}">
                    <a16:rowId xmlns:a16="http://schemas.microsoft.com/office/drawing/2014/main" val="2010576302"/>
                  </a:ext>
                </a:extLst>
              </a:tr>
              <a:tr h="0">
                <a:tc>
                  <a:txBody>
                    <a:bodyPr/>
                    <a:lstStyle/>
                    <a:p>
                      <a:r>
                        <a:rPr lang="en-US" dirty="0"/>
                        <a:t>MOV </a:t>
                      </a:r>
                      <a:r>
                        <a:rPr lang="en-US" dirty="0" err="1"/>
                        <a:t>dest</a:t>
                      </a:r>
                      <a:r>
                        <a:rPr lang="en-US" dirty="0"/>
                        <a:t>, </a:t>
                      </a:r>
                      <a:r>
                        <a:rPr lang="en-US" dirty="0" err="1"/>
                        <a:t>src</a:t>
                      </a:r>
                      <a:endParaRPr lang="en-US" dirty="0"/>
                    </a:p>
                  </a:txBody>
                  <a:tcPr anchor="ctr"/>
                </a:tc>
                <a:tc>
                  <a:txBody>
                    <a:bodyPr/>
                    <a:lstStyle/>
                    <a:p>
                      <a:r>
                        <a:rPr lang="en-US" dirty="0"/>
                        <a:t>11dddsss</a:t>
                      </a:r>
                    </a:p>
                  </a:txBody>
                  <a:tcPr anchor="ctr"/>
                </a:tc>
                <a:tc>
                  <a:txBody>
                    <a:bodyPr/>
                    <a:lstStyle/>
                    <a:p>
                      <a:r>
                        <a:rPr lang="en-US" dirty="0"/>
                        <a:t>Copy source register to destination register</a:t>
                      </a:r>
                    </a:p>
                  </a:txBody>
                  <a:tcPr anchor="ctr"/>
                </a:tc>
                <a:extLst>
                  <a:ext uri="{0D108BD9-81ED-4DB2-BD59-A6C34878D82A}">
                    <a16:rowId xmlns:a16="http://schemas.microsoft.com/office/drawing/2014/main" val="361113288"/>
                  </a:ext>
                </a:extLst>
              </a:tr>
            </a:tbl>
          </a:graphicData>
        </a:graphic>
      </p:graphicFrame>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Tree>
    <p:extLst>
      <p:ext uri="{BB962C8B-B14F-4D97-AF65-F5344CB8AC3E}">
        <p14:creationId xmlns:p14="http://schemas.microsoft.com/office/powerpoint/2010/main" val="4064454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1200329"/>
          </a:xfrm>
          <a:prstGeom prst="rect">
            <a:avLst/>
          </a:prstGeom>
          <a:noFill/>
        </p:spPr>
        <p:txBody>
          <a:bodyPr wrap="square">
            <a:spAutoFit/>
          </a:bodyPr>
          <a:lstStyle/>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ADC #5         ; Add 5 (result = 15)</a:t>
            </a:r>
          </a:p>
          <a:p>
            <a:r>
              <a:rPr lang="en-US" dirty="0">
                <a:effectLst/>
                <a:latin typeface="Courier New" panose="02070309020205020404" pitchFamily="49" charset="0"/>
              </a:rPr>
              <a:t>STA $00        ; Store result to memory address 0</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48C-A11E-9339-8D6B-5702BCE94FF4}"/>
              </a:ext>
            </a:extLst>
          </p:cNvPr>
          <p:cNvSpPr>
            <a:spLocks noGrp="1"/>
          </p:cNvSpPr>
          <p:nvPr>
            <p:ph type="title"/>
          </p:nvPr>
        </p:nvSpPr>
        <p:spPr/>
        <p:txBody>
          <a:bodyPr/>
          <a:lstStyle/>
          <a:p>
            <a:r>
              <a:rPr lang="en-US" dirty="0"/>
              <a:t>Immediate Instructions</a:t>
            </a:r>
          </a:p>
        </p:txBody>
      </p:sp>
      <p:sp>
        <p:nvSpPr>
          <p:cNvPr id="3" name="TextBox 2">
            <a:extLst>
              <a:ext uri="{FF2B5EF4-FFF2-40B4-BE49-F238E27FC236}">
                <a16:creationId xmlns:a16="http://schemas.microsoft.com/office/drawing/2014/main" id="{99FDC2CD-DF60-24D9-B599-64BBE89E6111}"/>
              </a:ext>
            </a:extLst>
          </p:cNvPr>
          <p:cNvSpPr txBox="1"/>
          <p:nvPr/>
        </p:nvSpPr>
        <p:spPr>
          <a:xfrm>
            <a:off x="1084997" y="1510384"/>
            <a:ext cx="10515600" cy="2031325"/>
          </a:xfrm>
          <a:prstGeom prst="rect">
            <a:avLst/>
          </a:prstGeom>
          <a:noFill/>
        </p:spPr>
        <p:txBody>
          <a:bodyPr wrap="square">
            <a:spAutoFit/>
          </a:bodyPr>
          <a:lstStyle/>
          <a:p>
            <a:r>
              <a:rPr lang="en-US" dirty="0">
                <a:effectLst/>
                <a:latin typeface="Courier New" panose="02070309020205020404" pitchFamily="49" charset="0"/>
              </a:rPr>
              <a:t>; Store a value in memory, then load it into registers</a:t>
            </a:r>
          </a:p>
          <a:p>
            <a:r>
              <a:rPr lang="en-US" dirty="0">
                <a:effectLst/>
                <a:latin typeface="Courier New" panose="02070309020205020404" pitchFamily="49" charset="0"/>
              </a:rPr>
              <a:t>LDA #100       ; Load 100 into accumulator</a:t>
            </a:r>
          </a:p>
          <a:p>
            <a:r>
              <a:rPr lang="en-US" dirty="0">
                <a:effectLst/>
                <a:latin typeface="Courier New" panose="02070309020205020404" pitchFamily="49" charset="0"/>
              </a:rPr>
              <a:t>STA $10        ; Store accumulator to memory address $10</a:t>
            </a:r>
          </a:p>
          <a:p>
            <a:r>
              <a:rPr lang="en-US" dirty="0">
                <a:effectLst/>
                <a:latin typeface="Courier New" panose="02070309020205020404" pitchFamily="49" charset="0"/>
              </a:rPr>
              <a:t>LDA $10        ; Load accumulator from memory address $10</a:t>
            </a:r>
          </a:p>
          <a:p>
            <a:r>
              <a:rPr lang="en-US" dirty="0">
                <a:effectLst/>
                <a:latin typeface="Courier New" panose="02070309020205020404" pitchFamily="49" charset="0"/>
              </a:rPr>
              <a:t>LDX $10        ; Load X register from memory address $10</a:t>
            </a:r>
          </a:p>
          <a:p>
            <a:r>
              <a:rPr lang="en-US" dirty="0">
                <a:effectLst/>
                <a:latin typeface="Courier New" panose="02070309020205020404" pitchFamily="49" charset="0"/>
              </a:rPr>
              <a:t>LDY $10        ; Load Y register from memory address $10</a:t>
            </a:r>
          </a:p>
          <a:p>
            <a:r>
              <a:rPr lang="en-US" dirty="0">
                <a:effectLst/>
                <a:latin typeface="Courier New" panose="02070309020205020404" pitchFamily="49" charset="0"/>
              </a:rPr>
              <a:t>BRK</a:t>
            </a:r>
          </a:p>
        </p:txBody>
      </p:sp>
      <p:sp>
        <p:nvSpPr>
          <p:cNvPr id="4" name="TextBox 3">
            <a:extLst>
              <a:ext uri="{FF2B5EF4-FFF2-40B4-BE49-F238E27FC236}">
                <a16:creationId xmlns:a16="http://schemas.microsoft.com/office/drawing/2014/main" id="{4125200E-CCA2-095F-CE52-F148B9E5957B}"/>
              </a:ext>
            </a:extLst>
          </p:cNvPr>
          <p:cNvSpPr txBox="1"/>
          <p:nvPr/>
        </p:nvSpPr>
        <p:spPr>
          <a:xfrm>
            <a:off x="1084997" y="3787798"/>
            <a:ext cx="10515600" cy="2031325"/>
          </a:xfrm>
          <a:prstGeom prst="rect">
            <a:avLst/>
          </a:prstGeom>
          <a:noFill/>
        </p:spPr>
        <p:txBody>
          <a:bodyPr wrap="square">
            <a:spAutoFit/>
          </a:bodyPr>
          <a:lstStyle/>
          <a:p>
            <a:r>
              <a:rPr lang="en-US" dirty="0">
                <a:effectLst/>
                <a:latin typeface="Courier New" panose="02070309020205020404" pitchFamily="49" charset="0"/>
              </a:rPr>
              <a:t>; Store values in memory, then add them</a:t>
            </a:r>
          </a:p>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STA $20        ; Store to memory address $20</a:t>
            </a:r>
          </a:p>
          <a:p>
            <a:r>
              <a:rPr lang="en-US" dirty="0">
                <a:effectLst/>
                <a:latin typeface="Courier New" panose="02070309020205020404" pitchFamily="49" charset="0"/>
              </a:rPr>
              <a:t>LDA #5         ; Load 5 into accumulator</a:t>
            </a:r>
          </a:p>
          <a:p>
            <a:r>
              <a:rPr lang="en-US" dirty="0">
                <a:effectLst/>
                <a:latin typeface="Courier New" panose="02070309020205020404" pitchFamily="49" charset="0"/>
              </a:rPr>
              <a:t>ADC $20        ; Add value from memory address $20 (result = 15)</a:t>
            </a:r>
          </a:p>
          <a:p>
            <a:r>
              <a:rPr lang="en-US" dirty="0">
                <a:effectLst/>
                <a:latin typeface="Courier New" panose="02070309020205020404" pitchFamily="49" charset="0"/>
              </a:rPr>
              <a:t>STA $21        ; Store result to memory address $21</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251631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 World</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latin typeface="Courier New" panose="02070309020205020404" pitchFamily="49" charset="0"/>
              </a:rPr>
              <a:t>LDA #'H'       ; Load 'H' into accumulator</a:t>
            </a:r>
          </a:p>
          <a:p>
            <a:r>
              <a:rPr lang="en-US" dirty="0">
                <a:latin typeface="Courier New" panose="02070309020205020404" pitchFamily="49" charset="0"/>
              </a:rPr>
              <a:t>STA $00        ; Store to memory address 0</a:t>
            </a:r>
          </a:p>
          <a:p>
            <a:r>
              <a:rPr lang="en-US" dirty="0">
                <a:latin typeface="Courier New" panose="02070309020205020404" pitchFamily="49" charset="0"/>
              </a:rPr>
              <a:t>LDA #'e'       ; Load 'e' into accumulator</a:t>
            </a:r>
          </a:p>
          <a:p>
            <a:r>
              <a:rPr lang="en-US" dirty="0">
                <a:latin typeface="Courier New" panose="02070309020205020404" pitchFamily="49" charset="0"/>
              </a:rPr>
              <a:t>STA $01        ; Store to memory address 1</a:t>
            </a:r>
          </a:p>
          <a:p>
            <a:r>
              <a:rPr lang="en-US" dirty="0">
                <a:latin typeface="Courier New" panose="02070309020205020404" pitchFamily="49" charset="0"/>
              </a:rPr>
              <a:t>LDA #'l'       ; Load 'l' into accumulator</a:t>
            </a:r>
          </a:p>
          <a:p>
            <a:r>
              <a:rPr lang="en-US" dirty="0">
                <a:latin typeface="Courier New" panose="02070309020205020404" pitchFamily="49" charset="0"/>
              </a:rPr>
              <a:t>STA $02        ; Store to memory address 2</a:t>
            </a:r>
          </a:p>
          <a:p>
            <a:r>
              <a:rPr lang="en-US" dirty="0">
                <a:latin typeface="Courier New" panose="02070309020205020404" pitchFamily="49" charset="0"/>
              </a:rPr>
              <a:t>STA $03        ; Store 'l' again to address 3</a:t>
            </a:r>
          </a:p>
          <a:p>
            <a:r>
              <a:rPr lang="en-US" dirty="0">
                <a:latin typeface="Courier New" panose="02070309020205020404" pitchFamily="49" charset="0"/>
              </a:rPr>
              <a:t>LDA #'o'       ; Load 'o' into accumulator</a:t>
            </a:r>
          </a:p>
          <a:p>
            <a:r>
              <a:rPr lang="en-US" dirty="0">
                <a:latin typeface="Courier New" panose="02070309020205020404" pitchFamily="49" charset="0"/>
              </a:rPr>
              <a:t>STA $04        ; Store to memory address 4</a:t>
            </a:r>
          </a:p>
          <a:p>
            <a:r>
              <a:rPr lang="en-US" dirty="0">
                <a:latin typeface="Courier New" panose="02070309020205020404" pitchFamily="49" charset="0"/>
              </a:rPr>
              <a:t>BRK            ; Halt (automatically prints string)</a:t>
            </a:r>
          </a:p>
        </p:txBody>
      </p:sp>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585323"/>
          </a:xfrm>
          <a:prstGeom prst="rect">
            <a:avLst/>
          </a:prstGeom>
          <a:noFill/>
        </p:spPr>
        <p:txBody>
          <a:bodyPr wrap="square">
            <a:spAutoFit/>
          </a:bodyPr>
          <a:lstStyle/>
          <a:p>
            <a:r>
              <a:rPr lang="en-US" dirty="0">
                <a:effectLst/>
                <a:latin typeface="Courier New" panose="02070309020205020404" pitchFamily="49" charset="0"/>
              </a:rPr>
              <a:t>CLX            ; Clear X register</a:t>
            </a:r>
          </a:p>
          <a:p>
            <a:r>
              <a:rPr lang="en-US" dirty="0">
                <a:effectLst/>
                <a:latin typeface="Courier New" panose="02070309020205020404" pitchFamily="49" charset="0"/>
              </a:rPr>
              <a:t>loop:</a:t>
            </a:r>
          </a:p>
          <a:p>
            <a:r>
              <a:rPr lang="en-US" dirty="0">
                <a:effectLst/>
                <a:latin typeface="Courier New" panose="02070309020205020404" pitchFamily="49" charset="0"/>
              </a:rPr>
              <a:t>TXA            ; Transfer X to accumulator</a:t>
            </a:r>
          </a:p>
          <a:p>
            <a:r>
              <a:rPr lang="en-US" dirty="0">
                <a:effectLst/>
                <a:latin typeface="Courier New" panose="02070309020205020404" pitchFamily="49" charset="0"/>
              </a:rPr>
              <a:t>CMP #5         ; Compare accumulator to 5</a:t>
            </a:r>
          </a:p>
          <a:p>
            <a:r>
              <a:rPr lang="en-US" dirty="0">
                <a:effectLst/>
                <a:latin typeface="Courier New" panose="02070309020205020404" pitchFamily="49" charset="0"/>
              </a:rPr>
              <a:t>BEQ end        ; Branch to end if equal (Z flag set)</a:t>
            </a:r>
          </a:p>
          <a:p>
            <a:r>
              <a:rPr lang="en-US" dirty="0">
                <a:effectLst/>
                <a:latin typeface="Courier New" panose="02070309020205020404" pitchFamily="49" charset="0"/>
              </a:rPr>
              <a:t>INX            ; Increment X register</a:t>
            </a:r>
          </a:p>
          <a:p>
            <a:r>
              <a:rPr lang="en-US" dirty="0">
                <a:effectLst/>
                <a:latin typeface="Courier New" panose="02070309020205020404" pitchFamily="49" charset="0"/>
              </a:rPr>
              <a:t>JMP loop       ; Jump back to loop</a:t>
            </a:r>
          </a:p>
          <a:p>
            <a:r>
              <a:rPr lang="en-US" dirty="0">
                <a:effectLst/>
                <a:latin typeface="Courier New" panose="02070309020205020404" pitchFamily="49" charset="0"/>
              </a:rPr>
              <a:t>end:</a:t>
            </a:r>
          </a:p>
          <a:p>
            <a:r>
              <a:rPr lang="en-US" dirty="0">
                <a:effectLst/>
                <a:latin typeface="Courier New" panose="02070309020205020404" pitchFamily="49" charset="0"/>
              </a:rPr>
              <a:t>BRK            ; Stop</a:t>
            </a:r>
          </a:p>
        </p:txBody>
      </p:sp>
    </p:spTree>
    <p:extLst>
      <p:ext uri="{BB962C8B-B14F-4D97-AF65-F5344CB8AC3E}">
        <p14:creationId xmlns:p14="http://schemas.microsoft.com/office/powerpoint/2010/main" val="1237763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369332"/>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1627366718"/>
              </p:ext>
            </p:extLst>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41428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MOV X3, A3  ; Copy a register to another</a:t>
            </a:r>
          </a:p>
          <a:p>
            <a:r>
              <a:rPr lang="en-US" dirty="0">
                <a:effectLst/>
                <a:latin typeface="Courier New" panose="02070309020205020404" pitchFamily="49" charset="0"/>
              </a:rPr>
              <a:t>SET X3, 42  ; Set a register to an 8-bit value</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a:t>
            </a:r>
            <a:r>
              <a:rPr lang="en-US" dirty="0">
                <a:latin typeface="Courier New" panose="02070309020205020404" pitchFamily="49" charset="0"/>
              </a:rPr>
              <a:t>;</a:t>
            </a:r>
            <a:r>
              <a:rPr lang="en-US" dirty="0">
                <a:effectLst/>
                <a:latin typeface="Courier New" panose="02070309020205020404" pitchFamily="49" charset="0"/>
              </a:rPr>
              <a:t> Add a constant to a register</a:t>
            </a:r>
          </a:p>
          <a:p>
            <a:r>
              <a:rPr lang="en-US" dirty="0">
                <a:effectLst/>
                <a:latin typeface="Courier New" panose="02070309020205020404" pitchFamily="49" charset="0"/>
              </a:rPr>
              <a:t>SUB X3, 42  </a:t>
            </a:r>
            <a:r>
              <a:rPr lang="en-US" dirty="0">
                <a:latin typeface="Courier New" panose="02070309020205020404" pitchFamily="49" charset="0"/>
              </a:rPr>
              <a:t>;</a:t>
            </a:r>
            <a:r>
              <a:rPr lang="en-US" dirty="0">
                <a:effectLst/>
                <a:latin typeface="Courier New" panose="02070309020205020404" pitchFamily="49" charset="0"/>
              </a:rPr>
              <a:t> Subtract a constant from a register</a:t>
            </a:r>
          </a:p>
          <a:p>
            <a:r>
              <a:rPr lang="en-US" dirty="0">
                <a:effectLst/>
                <a:latin typeface="Courier New" panose="02070309020205020404" pitchFamily="49" charset="0"/>
              </a:rPr>
              <a:t>JP lab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latin typeface="Courier New" panose="02070309020205020404" pitchFamily="49" charset="0"/>
              </a:rPr>
              <a:t>lab:</a:t>
            </a:r>
            <a:endParaRPr lang="en-US" dirty="0">
              <a:effectLst/>
              <a:latin typeface="Courier New" panose="02070309020205020404" pitchFamily="49" charset="0"/>
            </a:endParaRPr>
          </a:p>
          <a:p>
            <a:r>
              <a:rPr lang="en-US" dirty="0">
                <a:effectLst/>
                <a:latin typeface="Courier New" panose="02070309020205020404" pitchFamily="49" charset="0"/>
              </a:rPr>
              <a:t>HALT        </a:t>
            </a:r>
            <a:r>
              <a:rPr lang="en-US" dirty="0">
                <a:latin typeface="Courier New" panose="02070309020205020404" pitchFamily="49" charset="0"/>
              </a:rPr>
              <a:t>;</a:t>
            </a:r>
            <a:r>
              <a:rPr lang="en-US" dirty="0">
                <a:effectLst/>
                <a:latin typeface="Courier New" panose="02070309020205020404" pitchFamily="49" charset="0"/>
              </a:rPr>
              <a:t> Stop Execution</a:t>
            </a:r>
          </a:p>
          <a:p>
            <a:endParaRPr lang="en-US" dirty="0">
              <a:latin typeface="Courier New" panose="02070309020205020404" pitchFamily="49" charset="0"/>
            </a:endParaRPr>
          </a:p>
          <a:p>
            <a:r>
              <a:rPr lang="en-US" dirty="0">
                <a:effectLst/>
                <a:latin typeface="Courier New" panose="02070309020205020404" pitchFamily="49" charset="0"/>
              </a:rPr>
              <a:t>DATA 'Hello world'</a:t>
            </a:r>
          </a:p>
        </p:txBody>
      </p:sp>
    </p:spTree>
    <p:extLst>
      <p:ext uri="{BB962C8B-B14F-4D97-AF65-F5344CB8AC3E}">
        <p14:creationId xmlns:p14="http://schemas.microsoft.com/office/powerpoint/2010/main" val="1126975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CDC6504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forward at Web Assembly (WASM)</a:t>
            </a:r>
          </a:p>
        </p:txBody>
      </p:sp>
    </p:spTree>
    <p:extLst>
      <p:ext uri="{BB962C8B-B14F-4D97-AF65-F5344CB8AC3E}">
        <p14:creationId xmlns:p14="http://schemas.microsoft.com/office/powerpoint/2010/main" val="26972385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2134</TotalTime>
  <Words>5699</Words>
  <Application>Microsoft Macintosh PowerPoint</Application>
  <PresentationFormat>Widescreen</PresentationFormat>
  <Paragraphs>1457</Paragraphs>
  <Slides>84</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Cabin</vt:lpstr>
      <vt:lpstr>Arial</vt:lpstr>
      <vt:lpstr>Calibri</vt:lpstr>
      <vt:lpstr>Calibri Light</vt:lpstr>
      <vt:lpstr>Courier</vt:lpstr>
      <vt:lpstr>Courier New</vt:lpstr>
      <vt:lpstr>Menlo</vt:lpstr>
      <vt:lpstr>Monaco</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modern CPU?</vt:lpstr>
      <vt:lpstr>ARM Assembly</vt:lpstr>
      <vt:lpstr>Intel X86 Assembly</vt:lpstr>
      <vt:lpstr>MOS Technology 6502</vt:lpstr>
      <vt:lpstr>CDC 6504 – Named for the CDC 6500</vt:lpstr>
      <vt:lpstr>CDC 6504 – Named for CDC 6500</vt:lpstr>
      <vt:lpstr>The CDC6504 Architecture</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Index Instructions (8-bit)</vt:lpstr>
      <vt:lpstr>16-Bit Instructions</vt:lpstr>
      <vt:lpstr>There is no IF statement in Machine Code</vt:lpstr>
      <vt:lpstr>PowerPoint Presentation</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Add 5 + 15 and Store</vt:lpstr>
      <vt:lpstr>Immediate Instructions</vt:lpstr>
      <vt:lpstr>Print Hello World</vt:lpstr>
      <vt:lpstr>Count to Five</vt:lpstr>
      <vt:lpstr>Miscellaneous Instructions</vt:lpstr>
      <vt:lpstr>Data Directive – Assembly Only</vt:lpstr>
      <vt:lpstr>Summary</vt:lpstr>
      <vt:lpstr>CDC6504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141</cp:revision>
  <dcterms:created xsi:type="dcterms:W3CDTF">2023-02-08T12:14:18Z</dcterms:created>
  <dcterms:modified xsi:type="dcterms:W3CDTF">2025-11-21T04:47:19Z</dcterms:modified>
</cp:coreProperties>
</file>